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2" r:id="rId10"/>
    <p:sldId id="263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9C15E-DD0A-4E94-A355-72724D9C0A8D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72F1D-98E4-44A4-ADC9-D8FE935A0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2242F-BBBC-4394-9AED-98D090080E81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512B4-209B-4046-9DC6-8214A7CE0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DC569-53AE-4FE0-8CC4-4F07F241F803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52D14-6AAD-4BBA-A43D-F0E79E360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897C67B-1030-4CC8-8EF6-F58B387F7A4A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3E893D1-415E-4AF9-94BA-DA947D379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D92FC-EF69-4144-88EB-E6C8D2429EA1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5FB3F-7C9E-43B1-8DE9-A647FFC01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27504-4527-482F-952B-4A5214B20062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4863A-942A-4068-867D-4726832BC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E1420-21D7-4234-8DBA-2CFD4B456432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89EC3-922B-432E-8CA8-3CFDBCC8B9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B9F1CC-1445-4A1C-8271-F60D382FB1B6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96EF84C-1BA0-4D4B-A0E0-93423D8C0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F7D66-BFCB-4444-BED3-E5B366E97922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4247C-DA24-4477-B794-C3A008274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0FC042C-E35A-45A9-A3E0-8B127A9CAC36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AA57E32-440A-4BBD-9624-2454C9370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E602CD-510B-4A73-ABD5-AFD430177EC5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BCF0AC-E628-4557-B2A6-D2E72E2F7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5020C19-61BA-4C39-A658-9E59AAA1BE8B}" type="datetimeFigureOut">
              <a:rPr lang="ru-RU"/>
              <a:pPr>
                <a:defRPr/>
              </a:pPr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67D11F2-4E9F-4304-A013-FF1A1C4DF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4" r:id="rId5"/>
    <p:sldLayoutId id="2147483699" r:id="rId6"/>
    <p:sldLayoutId id="2147483693" r:id="rId7"/>
    <p:sldLayoutId id="2147483700" r:id="rId8"/>
    <p:sldLayoutId id="2147483701" r:id="rId9"/>
    <p:sldLayoutId id="2147483692" r:id="rId10"/>
    <p:sldLayoutId id="21474836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88" y="1214438"/>
            <a:ext cx="6172200" cy="189388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Психогимнастика и релаксация как метод укрепления психического здоровья детей.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algn="r"/>
            <a:r>
              <a:rPr lang="ru-RU" smtClean="0">
                <a:latin typeface="Times New Roman" pitchFamily="18" charset="0"/>
                <a:cs typeface="Times New Roman" pitchFamily="18" charset="0"/>
              </a:rPr>
              <a:t>Выполнила воспитатель группы №5</a:t>
            </a:r>
          </a:p>
          <a:p>
            <a:pPr algn="r"/>
            <a:r>
              <a:rPr lang="ru-RU" smtClean="0">
                <a:latin typeface="Times New Roman" pitchFamily="18" charset="0"/>
                <a:cs typeface="Times New Roman" pitchFamily="18" charset="0"/>
              </a:rPr>
              <a:t>Ажинова Аревик Эдуардовна</a:t>
            </a:r>
          </a:p>
          <a:p>
            <a:pPr algn="r"/>
            <a:r>
              <a:rPr lang="ru-RU" smtClean="0"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500063"/>
            <a:ext cx="9144000" cy="566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«Драка»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Цель: Расслабить мышцы нижней части лица и кистей рук.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«Вы с другом поссорились. Вот-вот начнется драка. Глубоко вдохните, крепко-накрепко сожмите челюсти. Пальцы рук зафиксируйте в кулаках, до боли вдавите пальцы в ладони. Затаите дыхание на несколько секунд. Задумайтесь: а может, не стоит драться? Выдохните и расслабьтесь. Ура! Неприятности позади!»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Это упражнение полезно проводить не только с тревожными, но и с агрессивными детьми.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«Корабль и ветер»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Цель: Настроить группу на рабочий лад, особенно если дети устали.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«Представьте себе, что наш парусник плывет по волнам, но вдруг он остановился. Давайте поможем ему и пригласим на помощь ветер. Вдохните в себя воздух, сильно втяните щеки... А теперь шумно выдохните через рот воздух, и пусть вырвавшийся на волю ветер подгоняет кораблик. Давайте попробуем еще раз. Я хочу услышать как шумит ветер!»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Упражнение можно повторить 3 раза.</a:t>
            </a: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 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endParaRPr lang="ru-RU" sz="1400">
              <a:latin typeface="Century Schoolbook" pitchFamily="18" charset="0"/>
            </a:endParaRPr>
          </a:p>
          <a:p>
            <a:pPr algn="just" eaLnBrk="0" hangingPunct="0"/>
            <a:endParaRPr lang="ru-RU" sz="14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algn="just" eaLnBrk="0" hangingPunct="0"/>
            <a:endParaRPr lang="ru-RU" sz="14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algn="just" eaLnBrk="0" hangingPunct="0"/>
            <a:endParaRPr lang="ru-RU" sz="140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algn="just" eaLnBrk="0" hangingPunct="0"/>
            <a:endParaRPr lang="ru-RU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2"/>
          <p:cNvSpPr>
            <a:spLocks noChangeArrowheads="1"/>
          </p:cNvSpPr>
          <p:nvPr/>
        </p:nvSpPr>
        <p:spPr bwMode="auto">
          <a:xfrm>
            <a:off x="0" y="285750"/>
            <a:ext cx="8786813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«Танцующие руки»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Цель: 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Если дети неспокойны или расстроены, эта игра даст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детям (особенно огорченным, неспокойным) возможность прояснить свои чувства и внутренне расслабиться.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«Разложите  листы  бумаги на полу. Возьмите каждый по 2 мелка. Выберите для каждой руки мелок понравившегося вам цвета. Теперь ложитесь спиной на разложенную бумагу так, чтобы руки, от кисти до локтя, находились над бумагой. (Иными словами, так, чтобы у детей был простор для рисования.) Закройте глаза, и, когда начнется музыка, вы можете обеими руками рисовать по бумаге. Двигайте руками в такт музыке. Потом вы можете посмотреть, что получилось» (2—3 минуты). Игра проводится под музыку.</a:t>
            </a:r>
          </a:p>
          <a:p>
            <a:pPr algn="just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«Слепой танец»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Цель: Развитие доверия друг к другу, снятие излишнего мышечного напряжения.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«Разбейтесь на пары. Один из вас получает повязку на глаза, он будет "слепой". Другой останется "зрячим" и сможет водить "слепого". Теперь возьмитесь за руки и потанцуйте друг с другом под легкую музыку (1—2 минуты). Теперь поменяйтесь ролями».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Сначала можно посадить детей попарно и попросить их взяться за руки. Тот, кто видит, двигает руками под музыку, а ребенок с завязанными глазами пытается повторить эти движения, не отпуская рук, 1— 2 минуты. Потом дети меняются ролями. Если тревожный ребенок отказывается закрыть глаза, успокойте его и не настаивайте. Пусть танцует с открытыми глазами.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6986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1600" b="1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Релаксационное растягивание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         </a:t>
            </a:r>
            <a:r>
              <a:rPr lang="ru-RU" sz="1600" i="1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Обеспечивает оптимальную работу мышц, разгрузку позвоночника, снятие динамического напряжения. Проводится между занятиями познавательного и продуктивного типа, под тихую спокойную музыку, при приглушенном свете.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 b="1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1.     «Потянулись».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И.п.: лежа на спине; правую руку вытянуть за головой, левую – вдоль туловища.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Вдох – тянуть правую руку вверх, выдох – расслабиться.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Вдох – расслабиться, выдох – тянуть руку вверх.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Пауза – расслабиться. Повторить упражнение со сменой положения рук.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 b="1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2.     «Растишка».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И.п.: лежа на спине, обе руки вытянуть за головой.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Вдох – максимально тянуть руки и ноги, выдох – расслабиться.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Вдох – расслабиться, выдох – максимально тянуть руки и ноги.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Пауза – расслабиться.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 b="1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3.     «Аист».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И.п.: лежа на спине, руки вытянуть вдоль туловища.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Вдох – правую ногу тянуть с напряжением мышц, носок на себя; выдох – расслабиться.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Вдох – расслабиться, выдох – тянуть ногу с напряжением мышц, носок на себя.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Пауза – расслабиться. Выполнять упражнение левой ногой.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 b="1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4.     «Гвоздик».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И.п.: лежа на спине, руки вытянуть за головой.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Вдох – руки и ноги с усилием тянуть, носки ног на себя; выдох – расслабиться.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Вдох – расслабиться, выдох — руки и ноги с усилием тянуть, носки ног на себя. Пауза – расслабиться.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 b="1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5.     «Надуй шарик».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И.п.: лежа на спине, руки согнуть в локтях, ладони сложить на животе.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Вдох – напрягая мышцы пресса, живот надуть; выдох – живот втянуть.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Повторить упражнение 3-4 раза.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00063" y="571500"/>
            <a:ext cx="7786687" cy="6002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1600" b="1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Мышечная релаксация перед сном 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 i="1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         Каждое упражнение повторяется 3 раза.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 i="1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И.п.: </a:t>
            </a: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лежа на кровати на спине, руки вытянуть вдоль туловища.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 b="1" i="1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1. Упражнение на расслабление мышц рук.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С этого упражнения начинаются все занятия по мышечной релаксации перед сном. Установка на состояние общего покоя произносится медленно, тихим голосом, с длительными паузами.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Мы умеем танцевать,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Бегать, прыгать, рисовать,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Но не все пока умеем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Расслабляться, отдыхать.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Есть у нас игра такая –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Очень легкая, простая,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Замедляется движенье,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Исчезает напряженье…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И становится понятно –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Расслабление приятно!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Руки с силой выпрямляем –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 i="1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(Руки поднять, вытянуть за головой, потянуться).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Мы как будто подрастаем.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 i="1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(Глубокий вдох – пауза).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А теперь их расслабляем,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Плавно, мягко опускаем.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1600" i="1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(На выдохе руки опустить вдоль туловища, мышцы расслабить).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Прямоугольник 1"/>
          <p:cNvSpPr>
            <a:spLocks noChangeArrowheads="1"/>
          </p:cNvSpPr>
          <p:nvPr/>
        </p:nvSpPr>
        <p:spPr bwMode="auto">
          <a:xfrm>
            <a:off x="214313" y="214313"/>
            <a:ext cx="8215312" cy="680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tabLst>
                <a:tab pos="457200" algn="l"/>
              </a:tabLst>
            </a:pPr>
            <a:r>
              <a:rPr lang="ru-RU" b="1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3. Упражнение на расслабление мышц живота.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tabLst>
                <a:tab pos="457200" algn="l"/>
              </a:tabLst>
            </a:pPr>
            <a:r>
              <a:rPr lang="ru-RU" i="1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(Положить ладони на область диафрагмы).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tabLst>
                <a:tab pos="457200" algn="l"/>
              </a:tabLst>
            </a:pPr>
            <a:r>
              <a:rPr lang="ru-RU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Шарик надуваем,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tabLst>
                <a:tab pos="457200" algn="l"/>
              </a:tabLst>
            </a:pPr>
            <a:r>
              <a:rPr lang="ru-RU" i="1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(Вдох, живот надуть)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tabLst>
                <a:tab pos="457200" algn="l"/>
              </a:tabLst>
            </a:pPr>
            <a:r>
              <a:rPr lang="ru-RU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Руками проверяем.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tabLst>
                <a:tab pos="457200" algn="l"/>
              </a:tabLst>
            </a:pPr>
            <a:r>
              <a:rPr lang="ru-RU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Шарик наш сдувается,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tabLst>
                <a:tab pos="457200" algn="l"/>
              </a:tabLst>
            </a:pPr>
            <a:r>
              <a:rPr lang="ru-RU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Мышцы расслабляются,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tabLst>
                <a:tab pos="457200" algn="l"/>
              </a:tabLst>
            </a:pPr>
            <a:r>
              <a:rPr lang="ru-RU" i="1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(Выдох, живот втянуть)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tabLst>
                <a:tab pos="457200" algn="l"/>
              </a:tabLst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Дышится легко, ровно, глубоко.</a:t>
            </a:r>
          </a:p>
          <a:p>
            <a:pPr algn="r" eaLnBrk="0" hangingPunct="0">
              <a:buFontTx/>
              <a:buChar char="•"/>
              <a:tabLst>
                <a:tab pos="457200" algn="l"/>
              </a:tabLst>
            </a:pPr>
            <a:r>
              <a:rPr lang="ru-RU" b="1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Общая релаксация.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tabLst>
                <a:tab pos="457200" algn="l"/>
              </a:tabLst>
            </a:pPr>
            <a:r>
              <a:rPr lang="ru-RU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Ресницы опускаются…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tabLst>
                <a:tab pos="457200" algn="l"/>
              </a:tabLst>
            </a:pPr>
            <a:r>
              <a:rPr lang="ru-RU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Глаза закрываются…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tabLst>
                <a:tab pos="457200" algn="l"/>
              </a:tabLst>
            </a:pPr>
            <a:r>
              <a:rPr lang="ru-RU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Мы спокойно отдыхаем… (2 раза)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tabLst>
                <a:tab pos="457200" algn="l"/>
              </a:tabLst>
            </a:pPr>
            <a:r>
              <a:rPr lang="ru-RU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Сном волшебным засыпаем…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tabLst>
                <a:tab pos="457200" algn="l"/>
              </a:tabLst>
            </a:pPr>
            <a:r>
              <a:rPr lang="ru-RU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Наши руки отдыхают…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tabLst>
                <a:tab pos="457200" algn="l"/>
              </a:tabLst>
            </a:pPr>
            <a:r>
              <a:rPr lang="ru-RU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Тяжелеют, засыпают…(2 раза)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tabLst>
                <a:tab pos="457200" algn="l"/>
              </a:tabLst>
            </a:pPr>
            <a:r>
              <a:rPr lang="ru-RU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Шея не напряжена,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tabLst>
                <a:tab pos="457200" algn="l"/>
              </a:tabLst>
            </a:pPr>
            <a:r>
              <a:rPr lang="ru-RU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А расслаблена она…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tabLst>
                <a:tab pos="457200" algn="l"/>
              </a:tabLst>
            </a:pPr>
            <a:r>
              <a:rPr lang="ru-RU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Губы чуть приоткрываются…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tabLst>
                <a:tab pos="457200" algn="l"/>
              </a:tabLst>
            </a:pPr>
            <a:r>
              <a:rPr lang="ru-RU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Так приятно расслабляются. (2 раза)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tabLst>
                <a:tab pos="457200" algn="l"/>
              </a:tabLst>
            </a:pPr>
            <a:r>
              <a:rPr lang="ru-RU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Дышится легко… ровно… глубоко…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tabLst>
                <a:tab pos="457200" algn="l"/>
              </a:tabLst>
            </a:pPr>
            <a:r>
              <a:rPr lang="ru-RU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Мы чудесно отдыхаем,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algn="r" eaLnBrk="0" hangingPunct="0">
              <a:tabLst>
                <a:tab pos="457200" algn="l"/>
              </a:tabLst>
            </a:pPr>
            <a:r>
              <a:rPr lang="ru-RU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Сном волшебным засыпаем…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ru-RU" sz="2400">
              <a:cs typeface="Arial" charset="0"/>
            </a:endParaRPr>
          </a:p>
        </p:txBody>
      </p:sp>
      <p:sp>
        <p:nvSpPr>
          <p:cNvPr id="26626" name="Прямоугольник 2"/>
          <p:cNvSpPr>
            <a:spLocks noChangeArrowheads="1"/>
          </p:cNvSpPr>
          <p:nvPr/>
        </p:nvSpPr>
        <p:spPr bwMode="auto">
          <a:xfrm>
            <a:off x="571500" y="1000125"/>
            <a:ext cx="4572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ru-RU" b="1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2. Упражнение на расслабление мышц ног.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Что за странные пружинки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Распрямили наши спинки?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i="1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(Потянуть носки ног на себя, пятками упереться в спинку кровати).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Ты носочки поднимай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И смотри, не опускай!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i="1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(Пауза).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Ноги расслабляются,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i="1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(Расслабить мышцы ног).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>
                <a:solidFill>
                  <a:srgbClr val="1D1D1D"/>
                </a:solidFill>
                <a:latin typeface="Times New Roman" pitchFamily="18" charset="0"/>
                <a:cs typeface="Times New Roman" pitchFamily="18" charset="0"/>
              </a:rPr>
              <a:t>Отдохнуть стараются.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858250" cy="751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0488"/>
            <a:r>
              <a:rPr lang="ru-RU">
                <a:latin typeface="Times New Roman" pitchFamily="18" charset="0"/>
                <a:cs typeface="Times New Roman" pitchFamily="18" charset="0"/>
              </a:rPr>
              <a:t>В настоящее время в дошкольных учреждениях широко используются разные виды психотренингов, в том числе и психогимнастика как метод практической психокоррекции.</a:t>
            </a:r>
          </a:p>
          <a:p>
            <a:pPr indent="90488"/>
            <a:r>
              <a:rPr lang="ru-RU">
                <a:latin typeface="Times New Roman" pitchFamily="18" charset="0"/>
                <a:cs typeface="Times New Roman" pitchFamily="18" charset="0"/>
              </a:rPr>
              <a:t> В основе психогимнастики  лежит </a:t>
            </a:r>
            <a:r>
              <a:rPr lang="ru-RU" u="sng">
                <a:latin typeface="Times New Roman" pitchFamily="18" charset="0"/>
                <a:cs typeface="Times New Roman" pitchFamily="18" charset="0"/>
              </a:rPr>
              <a:t>игра,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которая, как известно,  является ведущим видом деятельности детей  дошкольного возраста.</a:t>
            </a:r>
          </a:p>
          <a:p>
            <a:pPr indent="90488"/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это курс специальных занятий (этюдов, упражнений и игр), направленных на развитие и коррекцию различных сторон психики ребенка (как ее познавательной, так и эмоционально-личностной сферы).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>
                <a:latin typeface="Times New Roman" pitchFamily="18" charset="0"/>
                <a:cs typeface="Times New Roman" pitchFamily="18" charset="0"/>
              </a:rPr>
            </a:br>
            <a:r>
              <a:rPr lang="ru-RU">
                <a:latin typeface="Times New Roman" pitchFamily="18" charset="0"/>
                <a:cs typeface="Times New Roman" pitchFamily="18" charset="0"/>
              </a:rPr>
              <a:t>Психогимнастика примыкает к психолого-педагогическим и психотерапевтическим методикам, общей задачей которых является </a:t>
            </a:r>
            <a:r>
              <a:rPr lang="ru-RU" u="sng">
                <a:latin typeface="Times New Roman" pitchFamily="18" charset="0"/>
                <a:cs typeface="Times New Roman" pitchFamily="18" charset="0"/>
              </a:rPr>
              <a:t>сохранение психического здоровья и предупреждение эмоциональных расстройств у детей.</a:t>
            </a:r>
          </a:p>
          <a:p>
            <a:pPr indent="90488"/>
            <a:r>
              <a:rPr lang="ru-RU" u="sng">
                <a:latin typeface="Times New Roman" pitchFamily="18" charset="0"/>
                <a:cs typeface="Times New Roman" pitchFamily="18" charset="0"/>
              </a:rPr>
              <a:t>Основные достоинства психогимнастики: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90488"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игровой характер упражнений (опора на ведущую деятельность детей дошкольного возраста);</a:t>
            </a:r>
          </a:p>
          <a:p>
            <a:pPr indent="90488"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сохранение эмоционального благополучия детей;</a:t>
            </a:r>
          </a:p>
          <a:p>
            <a:pPr indent="90488"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опора на воображение;</a:t>
            </a:r>
          </a:p>
          <a:p>
            <a:pPr indent="90488"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возможность использовать групповые формы работы.</a:t>
            </a:r>
          </a:p>
          <a:p>
            <a:pPr indent="90488"/>
            <a:r>
              <a:rPr lang="ru-RU" u="sng">
                <a:latin typeface="Times New Roman" pitchFamily="18" charset="0"/>
                <a:cs typeface="Times New Roman" pitchFamily="18" charset="0"/>
              </a:rPr>
              <a:t>Цели психогимнастики: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90488"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опора на естественные механизмы в развитии ребенка;</a:t>
            </a:r>
          </a:p>
          <a:p>
            <a:pPr indent="90488"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преодоление барьеров в общении, понимании себя и других;</a:t>
            </a:r>
          </a:p>
          <a:p>
            <a:pPr indent="90488"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снятие психического напряжения и сохранение эмоционального благополучия ребенка;</a:t>
            </a:r>
          </a:p>
          <a:p>
            <a:pPr indent="90488"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создание возможности для самовыражения;</a:t>
            </a:r>
          </a:p>
          <a:p>
            <a:pPr indent="90488"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развитие словесного языка чувств (называние эмоций ведет к эмоциональному осознанию ребенком себя). </a:t>
            </a:r>
          </a:p>
          <a:p>
            <a:pPr indent="90488">
              <a:buFont typeface="Arial" charset="0"/>
              <a:buChar char="•"/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90488"/>
            <a:endParaRPr lang="ru-RU" sz="1400">
              <a:latin typeface="Calibri" pitchFamily="34" charset="0"/>
              <a:cs typeface="Times New Roman" pitchFamily="18" charset="0"/>
            </a:endParaRPr>
          </a:p>
          <a:p>
            <a:pPr indent="90488"/>
            <a:endParaRPr lang="ru-RU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2875"/>
            <a:ext cx="8929688" cy="65008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Педагоги дошкольных учреждений должны решать 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следующие </a:t>
            </a:r>
            <a:r>
              <a:rPr lang="ru-RU" sz="1800" b="1" u="sng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по развитию эмоциональной сферы:</a:t>
            </a: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произвольно направлять внимание детей на испытываемые эмоциональные ощущения;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различать и сравнивать эмоциональные ощущения, определять их характер (приятно, неприятно, беспокойно, удивительно, страшно и т.п.);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произвольно и подражательно «воспроизводить» или демонстрировать эмоции по заданному образцу;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улавливать, понимать и различать лучшие эмоциональные состояния;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сопереживать (т.е. принимать позицию партнера по общению и полноценно проживать, прочувствовать его эмоциональное состояние);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отвечать адекватными чувствами (т.е. в ответ на эмоциональное состояние товарища проявить такие чувства, которые принесут удовлетворение участникам общения).</a:t>
            </a:r>
          </a:p>
          <a:p>
            <a:pPr>
              <a:buFont typeface="Wingdings" pitchFamily="2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 Способы поведения, которые мы естественно демонстрируем ребенку в обыденной жизни, не всегда продуктивны, иногда – неадекватны; часто – ограничены нашим собственным опытом и недостатками, поэтому очень важно организовать с детьми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психогимнастику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по проживанию эмоциональных состояний.</a:t>
            </a:r>
          </a:p>
          <a:p>
            <a:pPr>
              <a:buFont typeface="Wingdings" pitchFamily="2" charset="2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Персонажами психогимнастики могут быть дети, а также и взрослые. Дети просто играют, получают удовольствие, испытывают интерес, познают окружающий мир, но при этом учатся нелегкому делу умению – управлять собой и своими эмоциями. Участие детей в упражнениях должно быть добровольным. Можно пытаться увлечь их, заинтересовать, соблазнить, но ни в коем случае не заставлять.</a:t>
            </a:r>
          </a:p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214313"/>
            <a:ext cx="8229600" cy="59832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Группы упражнений в психогимнастике направлены на развитие:</a:t>
            </a:r>
          </a:p>
          <a:p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движений;</a:t>
            </a:r>
          </a:p>
          <a:p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эмоций;</a:t>
            </a:r>
          </a:p>
          <a:p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общения;</a:t>
            </a:r>
          </a:p>
          <a:p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поведения.</a:t>
            </a:r>
          </a:p>
          <a:p>
            <a:pPr>
              <a:buFont typeface="Wingdings" pitchFamily="2" charset="2"/>
              <a:buNone/>
            </a:pPr>
            <a:r>
              <a:rPr lang="ru-RU" sz="1600" i="1" smtClean="0">
                <a:latin typeface="Times New Roman" pitchFamily="18" charset="0"/>
                <a:cs typeface="Times New Roman" pitchFamily="18" charset="0"/>
              </a:rPr>
              <a:t>Каждое упражнение включает: фантазию (мысли, образы), чувства (эмоции) и движения ребенка для того, чтобы он учился произвольно воздействовать на каждый элемент триады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. Занятие по психогимнастике должно начинаться с общей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разминки.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Ее задача сбросить инертность физического и психического самочувствия, поднять мышечный тонус, «разогреть» внимание и интерес ребенка к занятию, настроить детей на активную работу и контакт друг с другом. Упражнения и игры на внимание должны быть разнообразны по форме и характеру. Объекты внимания также самые разные: звуки, голоса, предметы, невидимое окружение, люди, их одежда, эмоции, контакты и т.п. Например: «Что изменилось в этой комнате?» «Какие звуки ты различаешь на улице, в соседнем помещении?», «С закрытыми глазами угадай, кто подал голос?», «Кто к тебе прикоснулся?», «Кто крепче всех пожал руку?», «Какой предмет самый большой, самый теплый, шероховатый?», «У кого из детей белые носочки?», «Кто самый веселый (грустный)?».</a:t>
            </a:r>
          </a:p>
          <a:p>
            <a:pPr>
              <a:buFont typeface="Wingdings" pitchFamily="2" charset="2"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Игра «Угадай настроение»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Дети садятся в круг. У психолога в руках коробка с фотографиями. Они лежат так, что изображений не видно. Коробка переходит из рук в руки. Каждый ребенок берет по одной фотографии, рассматривает ее, показывает остальным и отвечает на следующие вопросы: «Кто изображен на фото? Какое настроение у человека? Как ты определил его настроение? Почему возникло это настроение? Если настроение грустное, как бы ты помог этому человеку?»</a:t>
            </a:r>
          </a:p>
          <a:p>
            <a:pPr>
              <a:buFont typeface="Wingdings" pitchFamily="2" charset="2"/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endParaRPr lang="ru-RU" sz="1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313" y="857250"/>
            <a:ext cx="8643937" cy="609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90488">
              <a:tabLst>
                <a:tab pos="90488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Игры могут быть любыми. Единственное требование – они всегда должны быть интересны и направлены на общую деятельность, совместные движения, контакты. Любое физическое движение в психогимнастике выражает какой-либо образ фантазии, насыщенный эмоциональным содержанием, тем самым объединяет деятельность психических функций (мышления, эмоции, движения), а с помощью комментариев взрослого к этим процессам подключается и внутреннее внимание детей. </a:t>
            </a:r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90488">
              <a:tabLst>
                <a:tab pos="90488" algn="l"/>
              </a:tabLst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Игровое (психогимнастическое) содержание упражнений не случайно. Оно должно способствовать овладению навыками контроля двигательной и эмоциональной сфер, т.е. должно быть продумано так, чтобы выполнить следующие задания: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90488" eaLnBrk="0" hangingPunct="0">
              <a:buFontTx/>
              <a:buChar char="•"/>
              <a:tabLst>
                <a:tab pos="90488" algn="l"/>
              </a:tabLst>
            </a:pPr>
            <a:r>
              <a:rPr lang="ru-RU">
                <a:latin typeface="Times New Roman" pitchFamily="18" charset="0"/>
              </a:rPr>
              <a:t>дать ребенку возможность испытать разнообразные ощущения (путем подражательного повторения движений и действий ведущего взрослого);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90488" eaLnBrk="0" hangingPunct="0">
              <a:buFontTx/>
              <a:buChar char="•"/>
              <a:tabLst>
                <a:tab pos="90488" algn="l"/>
              </a:tabLst>
            </a:pPr>
            <a:r>
              <a:rPr lang="ru-RU">
                <a:latin typeface="Times New Roman" pitchFamily="18" charset="0"/>
              </a:rPr>
              <a:t>тренировать ребенка, направлять и задерживать внимание на своих ощущениях, научить различать и сравнивать их;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90488" eaLnBrk="0" hangingPunct="0">
              <a:buFontTx/>
              <a:buChar char="•"/>
              <a:tabLst>
                <a:tab pos="90488" algn="l"/>
              </a:tabLst>
            </a:pPr>
            <a:r>
              <a:rPr lang="ru-RU">
                <a:latin typeface="Times New Roman" pitchFamily="18" charset="0"/>
              </a:rPr>
              <a:t>тренировать ребенка изменять характер своих движений, сопровождаемых различными мышечными ощущениями;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indent="90488" eaLnBrk="0" hangingPunct="0">
              <a:buFontTx/>
              <a:buChar char="•"/>
              <a:tabLst>
                <a:tab pos="90488" algn="l"/>
              </a:tabLst>
            </a:pPr>
            <a:r>
              <a:rPr lang="ru-RU">
                <a:latin typeface="Times New Roman" pitchFamily="18" charset="0"/>
              </a:rPr>
              <a:t>тренировать ребенка изменять характер своих движений, опираясь на работу воображения и чувств.</a:t>
            </a:r>
            <a:br>
              <a:rPr lang="ru-RU">
                <a:latin typeface="Times New Roman" pitchFamily="18" charset="0"/>
              </a:rPr>
            </a:br>
            <a:endParaRPr lang="ru-RU" i="1">
              <a:latin typeface="Times New Roman" pitchFamily="18" charset="0"/>
            </a:endParaRPr>
          </a:p>
          <a:p>
            <a:pPr indent="90488" eaLnBrk="0" hangingPunct="0">
              <a:tabLst>
                <a:tab pos="90488" algn="l"/>
              </a:tabLst>
            </a:pP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indent="90488" eaLnBrk="0" hangingPunct="0">
              <a:tabLst>
                <a:tab pos="90488" algn="l"/>
              </a:tabLst>
            </a:pPr>
            <a:endParaRPr lang="ru-RU" sz="1600">
              <a:latin typeface="Times New Roman" pitchFamily="18" charset="0"/>
            </a:endParaRPr>
          </a:p>
          <a:p>
            <a:pPr indent="90488" eaLnBrk="0" hangingPunct="0">
              <a:tabLst>
                <a:tab pos="90488" algn="l"/>
              </a:tabLst>
            </a:pPr>
            <a:endParaRPr lang="ru-RU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50" y="285750"/>
            <a:ext cx="8501063" cy="618648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90488" eaLnBrk="0" hangingPunct="0">
              <a:tabLst>
                <a:tab pos="90488" algn="l"/>
              </a:tabLst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коммуникативной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части занятия происходит тренировка общих способностей словесного и несловесного воздействия детей друг на друга.</a:t>
            </a:r>
            <a:b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могут быть эмоциональные проявления и контакты –пантомимы. В упражнения включаются обмен ролями партнеров по общению, оценка эмоций. </a:t>
            </a:r>
            <a:r>
              <a:rPr lang="ru-RU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этих упражнениях ребенок овладевает главным инструментом общения – умением сопереживать, освобождаться от эмоциональной напряженности, готовится к свободному проявлению эмоций, активному общению.</a:t>
            </a:r>
          </a:p>
          <a:p>
            <a:pPr indent="90488" eaLnBrk="0" hangingPunct="0">
              <a:tabLst>
                <a:tab pos="90488" algn="l"/>
              </a:tabLst>
            </a:pPr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Например:</a:t>
            </a:r>
          </a:p>
          <a:p>
            <a:pPr indent="90488">
              <a:tabLst>
                <a:tab pos="90488" algn="l"/>
              </a:tabLst>
            </a:pPr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 «Заводные игрушки»</a:t>
            </a:r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90488">
              <a:tabLst>
                <a:tab pos="90488" algn="l"/>
              </a:tabLst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Психолог превращает детей в игрушки: «Вокруг себя повернись в куклу Машу (медвежонка, зайчонка, Петрушку и др.) превратись». Дети изображают игрушку. Психолог произносит: «Игрушка сломалась». Дети замирают в определенной позе. Им предлагается почувствовать напряжение, показать, как они умеют расслабляться: уронить голову, правую руку, левую руку, туловище. Детям очень жалко сломанную куклу (показать огорчение). Мастер (один из детей) починил игрушку, предложить детям изобразит радость.</a:t>
            </a:r>
          </a:p>
          <a:p>
            <a:pPr indent="90488">
              <a:tabLst>
                <a:tab pos="90488" algn="l"/>
              </a:tabLst>
            </a:pPr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«Зеркало настроения»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проводится в паре. Дети стоят лицом друг к другу. Один ребенок – зеркало. Другой – тот, кто смотрит в зеркало. Последний пытается с помощью мимики, жестов, поз отразить различные состояния (человек радуется, дуется, удивляется, грустит, гордится и т.д.), а зеркало повторяет выразительные движения партнера.</a:t>
            </a:r>
          </a:p>
          <a:p>
            <a:pPr indent="90488">
              <a:tabLst>
                <a:tab pos="90488" algn="l"/>
              </a:tabLst>
            </a:pPr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75" y="714375"/>
            <a:ext cx="7572375" cy="741680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90488" eaLnBrk="0" hangingPunct="0">
              <a:tabLst>
                <a:tab pos="90488" algn="l"/>
              </a:tabLst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 </a:t>
            </a:r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заключительную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часть занятия желательно включать упражнения и игры на закрепление положительного эффекта, стимулирующего, упорядочивающего психическую и физическую деятельность ребенка, чтобы приводить детей в состояние эмоционального равновесия. Желательно, чтобы после занятий у детей была возможность самостоятельной свободной игры, в которой могут спонтанно продолжиться понравившийся сюжет и упражнения.</a:t>
            </a:r>
          </a:p>
          <a:p>
            <a:pPr indent="90488">
              <a:tabLst>
                <a:tab pos="90488" algn="l"/>
              </a:tabLst>
            </a:pPr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Например:</a:t>
            </a:r>
          </a:p>
          <a:p>
            <a:pPr indent="90488">
              <a:tabLst>
                <a:tab pos="90488" algn="l"/>
              </a:tabLst>
            </a:pPr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Релаксация «Сонный котенок»</a:t>
            </a:r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90488">
              <a:tabLst>
                <a:tab pos="90488" algn="l"/>
              </a:tabLst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Предложить дошкольникам сесть на пол и изобразить сонного котенка. Пусть потянутся, зевнут, поморгают глазками, склонят набок голову и закроют глазки на несколько секунд.</a:t>
            </a:r>
          </a:p>
          <a:p>
            <a:pPr indent="90488">
              <a:tabLst>
                <a:tab pos="90488" algn="l"/>
              </a:tabLst>
            </a:pPr>
            <a:r>
              <a:rPr lang="ru-RU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Упражнение «На берегу»</a:t>
            </a: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indent="90488">
              <a:tabLst>
                <a:tab pos="90488" algn="l"/>
              </a:tabLst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Педагог: «Представим себя на берегу моря. Закройте глаза, положите расслабленные руки на колени. Вспомните, какого цвета море, какое у него бывает настроение, какой берег, кто обитает в море. Прислушайтесь, как «разговаривают» песок, волны, ветер».</a:t>
            </a:r>
          </a:p>
          <a:p>
            <a:pPr indent="90488">
              <a:tabLst>
                <a:tab pos="90488" algn="l"/>
              </a:tabLst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Можно использовать аудиозапись шума моря.</a:t>
            </a:r>
          </a:p>
          <a:p>
            <a:pPr indent="90488">
              <a:tabLst>
                <a:tab pos="90488" algn="l"/>
              </a:tabLst>
            </a:pPr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90488">
              <a:tabLst>
                <a:tab pos="90488" algn="l"/>
              </a:tabLst>
            </a:pPr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90488">
              <a:tabLst>
                <a:tab pos="90488" algn="l"/>
              </a:tabLst>
            </a:pPr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90488" eaLnBrk="0" hangingPunct="0">
              <a:tabLst>
                <a:tab pos="90488" algn="l"/>
              </a:tabLst>
            </a:pPr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90488" eaLnBrk="0" hangingPunct="0">
              <a:tabLst>
                <a:tab pos="90488" algn="l"/>
              </a:tabLst>
            </a:pPr>
            <a:endParaRPr lang="ru-RU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90488" eaLnBrk="0" hangingPunct="0">
              <a:tabLst>
                <a:tab pos="90488" algn="l"/>
              </a:tabLst>
            </a:pP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90488" eaLnBrk="0" hangingPunct="0">
              <a:tabLst>
                <a:tab pos="90488" algn="l"/>
              </a:tabLst>
            </a:pPr>
            <a:endParaRPr lang="ru-RU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90488" eaLnBrk="0" hangingPunct="0">
              <a:tabLst>
                <a:tab pos="90488" algn="l"/>
              </a:tabLst>
            </a:pPr>
            <a:endParaRPr lang="ru-RU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785813" y="714375"/>
            <a:ext cx="764381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0488" eaLnBrk="0" hangingPunct="0">
              <a:tabLst>
                <a:tab pos="90488" algn="l"/>
              </a:tabLst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Занятия желательно проводить раз в неделю</a:t>
            </a:r>
          </a:p>
          <a:p>
            <a:pPr indent="90488" eaLnBrk="0" hangingPunct="0">
              <a:tabLst>
                <a:tab pos="90488" algn="l"/>
              </a:tabLst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Проводя с детьми игры, игровые упражнения, занятия, необходимо соблюдать ряд принципов:</a:t>
            </a:r>
          </a:p>
          <a:p>
            <a:pPr indent="90488" eaLnBrk="0" hangingPunct="0">
              <a:buFontTx/>
              <a:buChar char="•"/>
              <a:tabLst>
                <a:tab pos="90488" algn="l"/>
              </a:tabLst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относиться к детям, к их потребностям уважительно и доброжелательно;</a:t>
            </a:r>
          </a:p>
          <a:p>
            <a:pPr indent="90488" eaLnBrk="0" hangingPunct="0">
              <a:buFontTx/>
              <a:buChar char="•"/>
              <a:tabLst>
                <a:tab pos="90488" algn="l"/>
              </a:tabLst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каждого ребенка принимать таким, какой он есть;</a:t>
            </a:r>
          </a:p>
          <a:p>
            <a:pPr indent="90488" eaLnBrk="0" hangingPunct="0">
              <a:buFontTx/>
              <a:buChar char="•"/>
              <a:tabLst>
                <a:tab pos="90488" algn="l"/>
              </a:tabLst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допускать упреков и порицаний за неуспех;</a:t>
            </a:r>
          </a:p>
          <a:p>
            <a:pPr indent="90488" eaLnBrk="0" hangingPunct="0">
              <a:buFontTx/>
              <a:buChar char="•"/>
              <a:tabLst>
                <a:tab pos="90488" algn="l"/>
              </a:tabLst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занятия проходят в игровой, занимательной форме, чтобы вызывать у детей живой интерес;</a:t>
            </a:r>
          </a:p>
          <a:p>
            <a:pPr indent="90488" eaLnBrk="0" hangingPunct="0">
              <a:buFontTx/>
              <a:buChar char="•"/>
              <a:tabLst>
                <a:tab pos="90488" algn="l"/>
              </a:tabLst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давать положительную эмоциональную оценку любому достижению ребенка;</a:t>
            </a:r>
          </a:p>
          <a:p>
            <a:pPr indent="90488" eaLnBrk="0" hangingPunct="0">
              <a:buFontTx/>
              <a:buChar char="•"/>
              <a:tabLst>
                <a:tab pos="90488" algn="l"/>
              </a:tabLst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у детей способность к самостоятельной оценке своей работы;</a:t>
            </a:r>
          </a:p>
          <a:p>
            <a:pPr indent="90488" eaLnBrk="0" hangingPunct="0">
              <a:buFontTx/>
              <a:buChar char="•"/>
              <a:tabLst>
                <a:tab pos="90488" algn="l"/>
              </a:tabLst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создавать на занятиях чувство безопасности и дозволенности в системе отношений, благодаря чему они могут свободно исследовать и выражать свое «я»;</a:t>
            </a:r>
          </a:p>
          <a:p>
            <a:pPr indent="90488" eaLnBrk="0" hangingPunct="0">
              <a:buFontTx/>
              <a:buChar char="•"/>
              <a:tabLst>
                <a:tab pos="90488" algn="l"/>
              </a:tabLst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постепенность развивающе-коррекционного процесса, не предпринимается попыток его ускорить. У каждого ребенка свой срок и свой час постижения.</a:t>
            </a:r>
            <a:endParaRPr lang="ru-RU"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214563"/>
            <a:ext cx="7772400" cy="13620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Нетрадиционные формы игровой релаксации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психогимнастики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1814</Words>
  <PresentationFormat>Экран (4:3)</PresentationFormat>
  <Paragraphs>172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14</vt:i4>
      </vt:variant>
    </vt:vector>
  </HeadingPairs>
  <TitlesOfParts>
    <vt:vector size="27" baseType="lpstr">
      <vt:lpstr>Century Schoolbook</vt:lpstr>
      <vt:lpstr>Arial</vt:lpstr>
      <vt:lpstr>Wingdings</vt:lpstr>
      <vt:lpstr>Wingdings 2</vt:lpstr>
      <vt:lpstr>Calibri</vt:lpstr>
      <vt:lpstr>Times New Roman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ПСИХОГИМНАСТИКА И РЕЛАКСАЦИЯ КАК МЕТОД УКРЕПЛЕНИЯ ПСИХИЧЕСКОГО ЗДОРОВЬЯ ДЕТЕЙ.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НЕТРАДИЦИОННЫЕ ФОРМЫ ИГРОВОЙ РЕЛАКСАЦИИ И ПСИХОГИМНАСТИКИ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Пупс</dc:creator>
  <cp:lastModifiedBy>Madou</cp:lastModifiedBy>
  <cp:revision>9</cp:revision>
  <dcterms:created xsi:type="dcterms:W3CDTF">2015-10-26T16:09:57Z</dcterms:created>
  <dcterms:modified xsi:type="dcterms:W3CDTF">2016-01-19T09:34:57Z</dcterms:modified>
</cp:coreProperties>
</file>